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30275213" cy="42803763"/>
  <p:notesSz cx="6669088" cy="9926638"/>
  <p:defaultTextStyle>
    <a:defPPr>
      <a:defRPr lang="en-US"/>
    </a:defPPr>
    <a:lvl1pPr marL="0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06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611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418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223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029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2835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6641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447" algn="l" defTabSz="3507611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3" userDrawn="1">
          <p15:clr>
            <a:srgbClr val="A4A3A4"/>
          </p15:clr>
        </p15:guide>
        <p15:guide id="2" pos="104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57B"/>
    <a:srgbClr val="FFC07C"/>
    <a:srgbClr val="FFDA83"/>
    <a:srgbClr val="FFDF82"/>
    <a:srgbClr val="FFE984"/>
    <a:srgbClr val="CFDD81"/>
    <a:srgbClr val="D5DE81"/>
    <a:srgbClr val="BDD780"/>
    <a:srgbClr val="B0D67F"/>
    <a:srgbClr val="9ED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9" autoAdjust="0"/>
    <p:restoredTop sz="86385" autoAdjust="0"/>
  </p:normalViewPr>
  <p:slideViewPr>
    <p:cSldViewPr snapToGrid="0" snapToObjects="1" showGuides="1">
      <p:cViewPr varScale="1">
        <p:scale>
          <a:sx n="14" d="100"/>
          <a:sy n="14" d="100"/>
        </p:scale>
        <p:origin x="2390" y="125"/>
      </p:cViewPr>
      <p:guideLst>
        <p:guide orient="horz" pos="3933"/>
        <p:guide pos="104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04303364063171"/>
          <c:y val="9.9912055464953575E-2"/>
          <c:w val="0.86120481488387035"/>
          <c:h val="0.66022002428296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Leaf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Sheet1!$D$10:$H$10</c:f>
              <c:strCache>
                <c:ptCount val="5"/>
                <c:pt idx="0">
                  <c:v>Colletotrichum gleosporiodes complex</c:v>
                </c:pt>
                <c:pt idx="1">
                  <c:v>Pestalotia spp</c:v>
                </c:pt>
                <c:pt idx="2">
                  <c:v>Curvularia spp</c:v>
                </c:pt>
                <c:pt idx="3">
                  <c:v>Colletotrichum truncatum</c:v>
                </c:pt>
                <c:pt idx="4">
                  <c:v>Fusarium spp</c:v>
                </c:pt>
              </c:strCache>
            </c:strRef>
          </c:cat>
          <c:val>
            <c:numRef>
              <c:f>Sheet1!$D$11:$H$11</c:f>
              <c:numCache>
                <c:formatCode>0%</c:formatCode>
                <c:ptCount val="5"/>
                <c:pt idx="0">
                  <c:v>0.52</c:v>
                </c:pt>
                <c:pt idx="1">
                  <c:v>0.18</c:v>
                </c:pt>
                <c:pt idx="2">
                  <c:v>0.18</c:v>
                </c:pt>
                <c:pt idx="3">
                  <c:v>0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B-46E9-AA19-6465506E55CE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Pod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strRef>
              <c:f>Sheet1!$D$10:$H$10</c:f>
              <c:strCache>
                <c:ptCount val="5"/>
                <c:pt idx="0">
                  <c:v>Colletotrichum gleosporiodes complex</c:v>
                </c:pt>
                <c:pt idx="1">
                  <c:v>Pestalotia spp</c:v>
                </c:pt>
                <c:pt idx="2">
                  <c:v>Curvularia spp</c:v>
                </c:pt>
                <c:pt idx="3">
                  <c:v>Colletotrichum truncatum</c:v>
                </c:pt>
                <c:pt idx="4">
                  <c:v>Fusarium spp</c:v>
                </c:pt>
              </c:strCache>
            </c:strRef>
          </c:cat>
          <c:val>
            <c:numRef>
              <c:f>Sheet1!$D$12:$H$12</c:f>
              <c:numCache>
                <c:formatCode>0%</c:formatCode>
                <c:ptCount val="5"/>
                <c:pt idx="0">
                  <c:v>0.02</c:v>
                </c:pt>
                <c:pt idx="1">
                  <c:v>0</c:v>
                </c:pt>
                <c:pt idx="2">
                  <c:v>0</c:v>
                </c:pt>
                <c:pt idx="3">
                  <c:v>0.98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4B-46E9-AA19-6465506E55CE}"/>
            </c:ext>
          </c:extLst>
        </c:ser>
        <c:ser>
          <c:idx val="2"/>
          <c:order val="2"/>
          <c:tx>
            <c:strRef>
              <c:f>Sheet1!$C$13</c:f>
              <c:strCache>
                <c:ptCount val="1"/>
                <c:pt idx="0">
                  <c:v>Flower bud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Sheet1!$D$10:$H$10</c:f>
              <c:strCache>
                <c:ptCount val="5"/>
                <c:pt idx="0">
                  <c:v>Colletotrichum gleosporiodes complex</c:v>
                </c:pt>
                <c:pt idx="1">
                  <c:v>Pestalotia spp</c:v>
                </c:pt>
                <c:pt idx="2">
                  <c:v>Curvularia spp</c:v>
                </c:pt>
                <c:pt idx="3">
                  <c:v>Colletotrichum truncatum</c:v>
                </c:pt>
                <c:pt idx="4">
                  <c:v>Fusarium spp</c:v>
                </c:pt>
              </c:strCache>
            </c:strRef>
          </c:cat>
          <c:val>
            <c:numRef>
              <c:f>Sheet1!$D$13:$H$13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0.9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4B-46E9-AA19-6465506E5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817152"/>
        <c:axId val="1631814656"/>
        <c:axId val="0"/>
      </c:bar3DChart>
      <c:catAx>
        <c:axId val="16318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1814656"/>
        <c:crosses val="autoZero"/>
        <c:auto val="1"/>
        <c:lblAlgn val="ctr"/>
        <c:lblOffset val="100"/>
        <c:noMultiLvlLbl val="0"/>
      </c:catAx>
      <c:valAx>
        <c:axId val="163181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GB" sz="1400">
                    <a:latin typeface="+mn-lt"/>
                    <a:cs typeface="Times New Roman" panose="02020603050405020304" pitchFamily="18" charset="0"/>
                  </a:rPr>
                  <a:t>Percentage frequency</a:t>
                </a:r>
                <a:r>
                  <a:rPr lang="en-GB" sz="1400" baseline="0">
                    <a:latin typeface="+mn-lt"/>
                    <a:cs typeface="Times New Roman" panose="02020603050405020304" pitchFamily="18" charset="0"/>
                  </a:rPr>
                  <a:t> of fugni occurrence</a:t>
                </a:r>
                <a:endParaRPr lang="en-GB" sz="1400">
                  <a:latin typeface="+mn-lt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9135210881943159E-4"/>
              <c:y val="0.156403327826666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181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680798910622"/>
          <c:y val="0.92278152974584804"/>
          <c:w val="0.57391805513076199"/>
          <c:h val="4.9739474446603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7B1DB-B7EA-0545-AD0D-541C6727460B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7E4A7-EF32-8B4F-BB3E-B13E44CC0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7E4A7-EF32-8B4F-BB3E-B13E44CC0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0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1AC1-90E6-9446-B2A0-43EDAE5CBF61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FC53-BDC1-764B-81D2-863983B5C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7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emf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3F7F695A-1EE7-7E89-BF8E-32414622AFC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r="-1"/>
          <a:stretch/>
        </p:blipFill>
        <p:spPr>
          <a:xfrm>
            <a:off x="23033433" y="6273995"/>
            <a:ext cx="6162981" cy="574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Line 8"/>
          <p:cNvSpPr>
            <a:spLocks noChangeShapeType="1"/>
          </p:cNvSpPr>
          <p:nvPr/>
        </p:nvSpPr>
        <p:spPr bwMode="auto">
          <a:xfrm>
            <a:off x="-18022" y="39697924"/>
            <a:ext cx="30276000" cy="0"/>
          </a:xfrm>
          <a:prstGeom prst="line">
            <a:avLst/>
          </a:prstGeom>
          <a:noFill/>
          <a:ln w="76200" cmpd="sng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7" tIns="45710" rIns="91417" bIns="45710" anchor="ctr"/>
          <a:lstStyle/>
          <a:p>
            <a:pPr>
              <a:lnSpc>
                <a:spcPct val="125000"/>
              </a:lnSpc>
            </a:pPr>
            <a:endParaRPr lang="en-US"/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V="1">
            <a:off x="-787" y="13385570"/>
            <a:ext cx="30276000" cy="0"/>
          </a:xfrm>
          <a:prstGeom prst="line">
            <a:avLst/>
          </a:prstGeom>
          <a:noFill/>
          <a:ln w="76200" cmpd="sng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7" tIns="45710" rIns="91417" bIns="45710" anchor="ctr"/>
          <a:lstStyle/>
          <a:p>
            <a:pPr>
              <a:lnSpc>
                <a:spcPct val="125000"/>
              </a:lnSpc>
            </a:pPr>
            <a:endParaRPr lang="en-US"/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 flipV="1">
            <a:off x="-18022" y="31063642"/>
            <a:ext cx="30276000" cy="0"/>
          </a:xfrm>
          <a:prstGeom prst="line">
            <a:avLst/>
          </a:prstGeom>
          <a:noFill/>
          <a:ln w="76200" cmpd="sng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7" tIns="45710" rIns="91417" bIns="45710" anchor="ctr"/>
          <a:lstStyle/>
          <a:p>
            <a:pPr>
              <a:lnSpc>
                <a:spcPct val="125000"/>
              </a:lnSpc>
            </a:pPr>
            <a:endParaRPr lang="en-US"/>
          </a:p>
        </p:txBody>
      </p:sp>
      <p:sp>
        <p:nvSpPr>
          <p:cNvPr id="68" name="Line 8"/>
          <p:cNvSpPr>
            <a:spLocks noChangeShapeType="1"/>
          </p:cNvSpPr>
          <p:nvPr/>
        </p:nvSpPr>
        <p:spPr bwMode="auto">
          <a:xfrm flipV="1">
            <a:off x="-18022" y="5645760"/>
            <a:ext cx="30276000" cy="0"/>
          </a:xfrm>
          <a:prstGeom prst="line">
            <a:avLst/>
          </a:prstGeom>
          <a:noFill/>
          <a:ln w="76200" cmpd="sng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7" tIns="45710" rIns="91417" bIns="45710" anchor="ctr"/>
          <a:lstStyle/>
          <a:p>
            <a:pPr>
              <a:lnSpc>
                <a:spcPct val="125000"/>
              </a:lnSpc>
            </a:pPr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21ED647-735E-2CFB-918E-9EC531DF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58" y="373196"/>
            <a:ext cx="286158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2949369">
              <a:spcBef>
                <a:spcPct val="0"/>
              </a:spcBef>
              <a:spcAft>
                <a:spcPts val="300"/>
              </a:spcAft>
              <a:defRPr/>
            </a:pPr>
            <a:r>
              <a:rPr lang="en-GB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en-GB" sz="7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phasic identification of causative pathogens responsible for foliar and pod diseases of African Yam </a:t>
            </a:r>
            <a:r>
              <a:rPr lang="en-GB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72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ean in Nigeria</a:t>
            </a:r>
            <a:endParaRPr lang="en-US" sz="7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8">
            <a:extLst>
              <a:ext uri="{FF2B5EF4-FFF2-40B4-BE49-F238E27FC236}">
                <a16:creationId xmlns:a16="http://schemas.microsoft.com/office/drawing/2014/main" id="{351BDF02-9915-2775-D308-085B2CAAA6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-18022" y="19242800"/>
            <a:ext cx="30276000" cy="0"/>
          </a:xfrm>
          <a:prstGeom prst="line">
            <a:avLst/>
          </a:prstGeom>
          <a:noFill/>
          <a:ln w="76200" cmpd="sng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417" tIns="45710" rIns="91417" bIns="45710" anchor="ctr"/>
          <a:lstStyle/>
          <a:p>
            <a:pPr>
              <a:lnSpc>
                <a:spcPct val="125000"/>
              </a:lnSpc>
            </a:pPr>
            <a:endParaRPr lang="en-US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0B85C45-629A-474B-1B94-75A5297D70F6}"/>
              </a:ext>
            </a:extLst>
          </p:cNvPr>
          <p:cNvSpPr txBox="1">
            <a:spLocks/>
          </p:cNvSpPr>
          <p:nvPr/>
        </p:nvSpPr>
        <p:spPr>
          <a:xfrm>
            <a:off x="260621" y="19767172"/>
            <a:ext cx="15142120" cy="550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chemeClr val="tx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4000" dirty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2. Polyphasic identification of causative pathogen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25DFB9B-59AF-E6B2-2E65-715CB32CF5AD}"/>
              </a:ext>
            </a:extLst>
          </p:cNvPr>
          <p:cNvSpPr txBox="1"/>
          <p:nvPr/>
        </p:nvSpPr>
        <p:spPr>
          <a:xfrm>
            <a:off x="3822966" y="31784130"/>
            <a:ext cx="417102" cy="252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GB" sz="9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F2R1</a:t>
            </a:r>
          </a:p>
        </p:txBody>
      </p:sp>
      <p:sp>
        <p:nvSpPr>
          <p:cNvPr id="1088" name="Title 1">
            <a:extLst>
              <a:ext uri="{FF2B5EF4-FFF2-40B4-BE49-F238E27FC236}">
                <a16:creationId xmlns:a16="http://schemas.microsoft.com/office/drawing/2014/main" id="{7184AB82-B87D-1CBF-8AFA-42207B69F065}"/>
              </a:ext>
            </a:extLst>
          </p:cNvPr>
          <p:cNvSpPr txBox="1">
            <a:spLocks/>
          </p:cNvSpPr>
          <p:nvPr/>
        </p:nvSpPr>
        <p:spPr>
          <a:xfrm>
            <a:off x="16285643" y="31415685"/>
            <a:ext cx="7729675" cy="73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chemeClr val="tx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7A640A-532C-D1AA-0532-D05B8EAD3D94}"/>
              </a:ext>
            </a:extLst>
          </p:cNvPr>
          <p:cNvSpPr/>
          <p:nvPr/>
        </p:nvSpPr>
        <p:spPr>
          <a:xfrm>
            <a:off x="16285643" y="32644989"/>
            <a:ext cx="13591549" cy="64331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71500" indent="-5715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</a:rPr>
              <a:t>Leaf blight, pod blight and flower bud rot were identified across all locations surveyed.</a:t>
            </a:r>
          </a:p>
          <a:p>
            <a:pPr marL="571500" indent="-5715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</a:rPr>
              <a:t>A morphological approach alone was not sufficient in delineating the </a:t>
            </a:r>
            <a:r>
              <a:rPr lang="en-US" sz="3600" i="1" dirty="0">
                <a:solidFill>
                  <a:srgbClr val="222222"/>
                </a:solidFill>
              </a:rPr>
              <a:t>C. </a:t>
            </a:r>
            <a:r>
              <a:rPr lang="en-US" sz="3600" i="1" dirty="0" err="1">
                <a:solidFill>
                  <a:srgbClr val="222222"/>
                </a:solidFill>
              </a:rPr>
              <a:t>gloeosporoides</a:t>
            </a:r>
            <a:r>
              <a:rPr lang="en-US" sz="3600" i="1" dirty="0">
                <a:solidFill>
                  <a:srgbClr val="222222"/>
                </a:solidFill>
              </a:rPr>
              <a:t> </a:t>
            </a:r>
            <a:r>
              <a:rPr lang="en-US" sz="3600" dirty="0">
                <a:solidFill>
                  <a:srgbClr val="222222"/>
                </a:solidFill>
              </a:rPr>
              <a:t>species complex. </a:t>
            </a:r>
          </a:p>
          <a:p>
            <a:pPr marL="571500" indent="-571500" algn="just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0000"/>
                </a:solidFill>
                <a:effectLst/>
                <a:latin typeface="Calibri "/>
                <a:ea typeface="Calibri" panose="020F0502020204030204" pitchFamily="34" charset="0"/>
              </a:rPr>
              <a:t>The concatenation of  ITS, GAPDH and CAL sequences </a:t>
            </a:r>
            <a:r>
              <a:rPr lang="en-GB" sz="3600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identified three groups of </a:t>
            </a:r>
            <a:r>
              <a:rPr lang="en-GB" sz="3600" i="1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Colletotrichum</a:t>
            </a:r>
            <a:r>
              <a:rPr lang="en-GB" sz="3600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 (</a:t>
            </a:r>
            <a:r>
              <a:rPr lang="en-GB" sz="3600" i="1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C. siamense, C. fructicola, </a:t>
            </a:r>
            <a:r>
              <a:rPr lang="en-GB" sz="3600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C. theobromicola</a:t>
            </a:r>
            <a:r>
              <a:rPr lang="en-GB" sz="3600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) as pathogens causing AYB leaf blight while one group (</a:t>
            </a:r>
            <a:r>
              <a:rPr lang="en-GB" sz="3600" i="1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C. </a:t>
            </a:r>
            <a:r>
              <a:rPr lang="en-GB" sz="3600" i="1" dirty="0" err="1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truncatum</a:t>
            </a:r>
            <a:r>
              <a:rPr lang="en-GB" sz="3600" dirty="0">
                <a:solidFill>
                  <a:srgbClr val="000000"/>
                </a:solidFill>
                <a:latin typeface="Calibri "/>
                <a:ea typeface="Calibri" panose="020F0502020204030204" pitchFamily="34" charset="0"/>
              </a:rPr>
              <a:t>) as pathogen causing pod blight.</a:t>
            </a:r>
            <a:endParaRPr lang="en-GB" sz="3600" dirty="0">
              <a:latin typeface="Calibri "/>
            </a:endParaRPr>
          </a:p>
          <a:p>
            <a:pPr>
              <a:lnSpc>
                <a:spcPct val="125000"/>
              </a:lnSpc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AFF1A1-DAF4-B236-755E-257343316F2A}"/>
              </a:ext>
            </a:extLst>
          </p:cNvPr>
          <p:cNvSpPr txBox="1"/>
          <p:nvPr/>
        </p:nvSpPr>
        <p:spPr>
          <a:xfrm>
            <a:off x="1234241" y="2988703"/>
            <a:ext cx="27834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Olaide Ogunsanya</a:t>
            </a:r>
            <a:r>
              <a:rPr lang="en-US" sz="3600" b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1234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 Clement Afolabi</a:t>
            </a:r>
            <a:r>
              <a:rPr lang="en-US" sz="36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Richard Colgan</a:t>
            </a:r>
            <a:r>
              <a:rPr lang="en-US" sz="36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Andrew Armitage</a:t>
            </a:r>
            <a:r>
              <a:rPr lang="en-US" sz="36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Elinor Thompson</a:t>
            </a:r>
            <a:r>
              <a:rPr lang="en-US" sz="36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Alejandro Ortega-beltran</a:t>
            </a:r>
            <a:r>
              <a:rPr lang="en-US" sz="36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US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Micheal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Abberton</a:t>
            </a:r>
            <a:r>
              <a:rPr lang="en-US" sz="36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</a:t>
            </a:r>
            <a:endParaRPr lang="en-GB" sz="36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FC3EEB-0597-B715-9A33-A33022149A36}"/>
              </a:ext>
            </a:extLst>
          </p:cNvPr>
          <p:cNvSpPr txBox="1"/>
          <p:nvPr/>
        </p:nvSpPr>
        <p:spPr>
          <a:xfrm>
            <a:off x="1234241" y="4038474"/>
            <a:ext cx="26578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International Institute of Tropical Agriculture, Ibadan Nigeria, 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Federal University of Agriculture, Abeokuta, Ogun state Nigeria, 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Faculty of Engineering and Science, University of Greenwich, United Kingdom, </a:t>
            </a:r>
            <a:r>
              <a:rPr lang="en-US" sz="24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4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Natural Resources Institute, University of Greenwich, United Kingdom</a:t>
            </a:r>
            <a:endParaRPr lang="en-GB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C3D1620-6B23-E465-3982-26C8E1E72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651" y="9536923"/>
            <a:ext cx="2343445" cy="223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E13954D-63EA-84CD-F54F-F7E15B88105E}"/>
              </a:ext>
            </a:extLst>
          </p:cNvPr>
          <p:cNvSpPr txBox="1"/>
          <p:nvPr/>
        </p:nvSpPr>
        <p:spPr>
          <a:xfrm>
            <a:off x="334227" y="6212976"/>
            <a:ext cx="22055797" cy="412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</a:p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African Yam </a:t>
            </a:r>
            <a:r>
              <a:rPr lang="en-US" sz="36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ean (AYB</a:t>
            </a:r>
            <a:r>
              <a:rPr lang="en-US" sz="36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i="1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Sphenostylis</a:t>
            </a:r>
            <a:r>
              <a:rPr lang="en-US" sz="3600" i="1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sternocarpa</a:t>
            </a: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is an underutilized tuberous legume indigenous to Africa. It serves as a security crop with promises of nutraceutical benefits</a:t>
            </a:r>
            <a:r>
              <a:rPr lang="en-US" sz="3600" baseline="300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36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Fungal diseases are one of the major factors deterring farmers from large-scale cultivation and germplasm regeneration of AYB</a:t>
            </a:r>
            <a:r>
              <a:rPr lang="en-US" sz="36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71500" marR="0" indent="-5715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causal agent of these diseases are largely uncharacterized. </a:t>
            </a:r>
            <a:endParaRPr lang="en-GB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73E040-97CB-0B68-EF11-511ACC876363}"/>
              </a:ext>
            </a:extLst>
          </p:cNvPr>
          <p:cNvSpPr txBox="1"/>
          <p:nvPr/>
        </p:nvSpPr>
        <p:spPr>
          <a:xfrm>
            <a:off x="339951" y="10676302"/>
            <a:ext cx="2205007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742950" indent="-742950" algn="just">
              <a:buAutoNum type="arabicPeriod"/>
            </a:pPr>
            <a:r>
              <a:rPr lang="en-GB" sz="3600" dirty="0"/>
              <a:t>To identify diseases associated with AYB across major AYB growing areas in Nigeria,</a:t>
            </a:r>
          </a:p>
          <a:p>
            <a:pPr marL="742950" indent="-742950" algn="just">
              <a:buAutoNum type="arabicPeriod"/>
            </a:pPr>
            <a:r>
              <a:rPr lang="en-GB" sz="3600" dirty="0"/>
              <a:t>To characterize the causative pathogens, employing a polyphasic approach (morphological, molecular, and pathogenicity assays).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8242A13E-9861-85E4-01B1-E01AC708B249}"/>
              </a:ext>
            </a:extLst>
          </p:cNvPr>
          <p:cNvSpPr txBox="1">
            <a:spLocks/>
          </p:cNvSpPr>
          <p:nvPr/>
        </p:nvSpPr>
        <p:spPr>
          <a:xfrm>
            <a:off x="334229" y="13922665"/>
            <a:ext cx="14270082" cy="854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 baseline="0">
                <a:solidFill>
                  <a:schemeClr val="tx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pPr>
              <a:lnSpc>
                <a:spcPct val="125000"/>
              </a:lnSpc>
            </a:pPr>
            <a:r>
              <a:rPr lang="en-US" sz="4000" dirty="0">
                <a:solidFill>
                  <a:srgbClr val="002060"/>
                </a:solidFill>
                <a:latin typeface="Calibri "/>
                <a:cs typeface="Arial" panose="020B0604020202020204" pitchFamily="34" charset="0"/>
              </a:rPr>
              <a:t>1. Identification of diseases associated with AYB in major growing regions</a:t>
            </a:r>
            <a:endParaRPr lang="en-US" sz="4000" i="1" dirty="0">
              <a:solidFill>
                <a:srgbClr val="002060"/>
              </a:solidFill>
              <a:latin typeface="Calibri 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97F2F95-1C88-0A96-2DED-FA4F615A9034}"/>
              </a:ext>
            </a:extLst>
          </p:cNvPr>
          <p:cNvSpPr/>
          <p:nvPr/>
        </p:nvSpPr>
        <p:spPr>
          <a:xfrm>
            <a:off x="260620" y="15379666"/>
            <a:ext cx="14496567" cy="296497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3600" dirty="0"/>
              <a:t>A disease survey was conducted between 2018 and 2019 in five major AYB  growing areas in Nigeria; </a:t>
            </a:r>
            <a:r>
              <a:rPr lang="en-GB" sz="3600" dirty="0" err="1"/>
              <a:t>Abia</a:t>
            </a:r>
            <a:r>
              <a:rPr lang="en-GB" sz="3600" dirty="0"/>
              <a:t>, Enugu, Ebonyi, and Oyo States (Fig. 1).</a:t>
            </a:r>
          </a:p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3600" dirty="0"/>
              <a:t>Pod blight, flower bud rot, and leaf blight diseases were identified across all States surveyed (Fig. 2)</a:t>
            </a:r>
            <a:r>
              <a:rPr lang="en-US" sz="3600" dirty="0"/>
              <a:t> 	</a:t>
            </a:r>
            <a:endParaRPr lang="en-US" sz="3600" i="1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5A39FF9-FC94-837C-3CE1-58EDFD29A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188" y="13883616"/>
            <a:ext cx="5666042" cy="435071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E07D489-F96B-957E-713C-CF8D0ECF51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6" t="7973" r="1398" b="16909"/>
          <a:stretch/>
        </p:blipFill>
        <p:spPr>
          <a:xfrm>
            <a:off x="20903526" y="13879806"/>
            <a:ext cx="9210452" cy="413250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5D33701-150F-303E-D076-4E291832FEB3}"/>
              </a:ext>
            </a:extLst>
          </p:cNvPr>
          <p:cNvSpPr txBox="1"/>
          <p:nvPr/>
        </p:nvSpPr>
        <p:spPr>
          <a:xfrm>
            <a:off x="215213" y="20860756"/>
            <a:ext cx="14541974" cy="89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3600" dirty="0"/>
              <a:t>Four fungal genera were associated with leaf blight, flower bud rot and pod blight. </a:t>
            </a:r>
          </a:p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3600" dirty="0"/>
              <a:t>The genus </a:t>
            </a:r>
            <a:r>
              <a:rPr lang="en-GB" sz="3600" i="1" dirty="0"/>
              <a:t>Colletotrichum</a:t>
            </a:r>
            <a:r>
              <a:rPr lang="en-GB" sz="3600" dirty="0"/>
              <a:t> were the most frequently isolated fungi from diseased AYB samples (Fig. 3). </a:t>
            </a:r>
          </a:p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3600" i="1" dirty="0"/>
              <a:t>C. </a:t>
            </a:r>
            <a:r>
              <a:rPr lang="en-GB" sz="3600" i="1" dirty="0" err="1"/>
              <a:t>gloeosporides</a:t>
            </a:r>
            <a:r>
              <a:rPr lang="en-GB" sz="3600" i="1" dirty="0"/>
              <a:t> </a:t>
            </a:r>
            <a:r>
              <a:rPr lang="en-GB" sz="3600" dirty="0"/>
              <a:t>species</a:t>
            </a:r>
            <a:r>
              <a:rPr lang="en-GB" sz="3600" i="1" dirty="0"/>
              <a:t> </a:t>
            </a:r>
            <a:r>
              <a:rPr lang="en-GB" sz="3600" dirty="0"/>
              <a:t>complex were isolated from leaf blight while </a:t>
            </a:r>
            <a:r>
              <a:rPr lang="en-GB" sz="3600" i="1" dirty="0"/>
              <a:t>C. </a:t>
            </a:r>
            <a:r>
              <a:rPr lang="en-GB" sz="3600" i="1" dirty="0" err="1"/>
              <a:t>truncatum</a:t>
            </a:r>
            <a:r>
              <a:rPr lang="en-GB" sz="3600" i="1" dirty="0"/>
              <a:t> </a:t>
            </a:r>
            <a:r>
              <a:rPr lang="en-GB" sz="3600" dirty="0"/>
              <a:t>was isolated from pod blight and flower bud rot (Fig.4a and 4b).</a:t>
            </a:r>
          </a:p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Koch’s postulates were satisfied for </a:t>
            </a:r>
            <a:r>
              <a:rPr lang="en-US" sz="3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C. </a:t>
            </a:r>
            <a:r>
              <a:rPr lang="en-US" sz="3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truncatum</a:t>
            </a:r>
            <a:r>
              <a:rPr lang="en-US" sz="3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on 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pods and flower buds</a:t>
            </a:r>
            <a:r>
              <a:rPr lang="en-US" sz="3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sz="3600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en-US" sz="3600" i="1" dirty="0">
                <a:solidFill>
                  <a:srgbClr val="222222"/>
                </a:solidFill>
                <a:effectLst/>
                <a:ea typeface="Calibri" panose="020F0502020204030204" pitchFamily="34" charset="0"/>
              </a:rPr>
              <a:t>C. </a:t>
            </a:r>
            <a:r>
              <a:rPr lang="en-US" sz="3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gleosporiodes</a:t>
            </a: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complex on leaves (Fig. 5). </a:t>
            </a:r>
          </a:p>
          <a:p>
            <a:pPr marL="457200" indent="-457200" algn="just">
              <a:lnSpc>
                <a:spcPct val="12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concatenation of  ITS, GAPDH, and CAL sequences </a:t>
            </a:r>
            <a:r>
              <a:rPr lang="en-GB" sz="3600" dirty="0">
                <a:solidFill>
                  <a:srgbClr val="000000"/>
                </a:solidFill>
                <a:ea typeface="Calibri" panose="020F0502020204030204" pitchFamily="34" charset="0"/>
              </a:rPr>
              <a:t>revealed the </a:t>
            </a:r>
            <a:r>
              <a:rPr lang="en-GB" sz="3600" dirty="0"/>
              <a:t>presence of four </a:t>
            </a:r>
            <a:r>
              <a:rPr lang="en-GB" sz="3600" i="1" dirty="0"/>
              <a:t>Colletotrichum</a:t>
            </a:r>
            <a:r>
              <a:rPr lang="en-GB" sz="3600" dirty="0"/>
              <a:t> species (</a:t>
            </a:r>
            <a:r>
              <a:rPr lang="en-GB" sz="3600" i="1" dirty="0"/>
              <a:t>C. siamense</a:t>
            </a:r>
            <a:r>
              <a:rPr lang="en-GB" sz="3600" dirty="0"/>
              <a:t>, </a:t>
            </a:r>
            <a:r>
              <a:rPr lang="en-GB" sz="3600" i="1" dirty="0"/>
              <a:t>C. theobromicola</a:t>
            </a:r>
            <a:r>
              <a:rPr lang="en-GB" sz="3600" dirty="0"/>
              <a:t>, </a:t>
            </a:r>
            <a:r>
              <a:rPr lang="en-GB" sz="3600" i="1" dirty="0"/>
              <a:t>C. fructicola,</a:t>
            </a:r>
            <a:r>
              <a:rPr lang="en-GB" sz="3600" dirty="0"/>
              <a:t> and </a:t>
            </a:r>
            <a:r>
              <a:rPr lang="en-GB" sz="3600" i="1" dirty="0"/>
              <a:t>C. </a:t>
            </a:r>
            <a:r>
              <a:rPr lang="en-GB" sz="3600" i="1" dirty="0" err="1"/>
              <a:t>truncatum</a:t>
            </a:r>
            <a:r>
              <a:rPr lang="en-GB" sz="3600" dirty="0"/>
              <a:t>) as causative pathogens of AYB foliar and pod diseases.</a:t>
            </a: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7A9CEFC5-ED91-B888-ABBA-F46A71719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907034"/>
              </p:ext>
            </p:extLst>
          </p:nvPr>
        </p:nvGraphicFramePr>
        <p:xfrm>
          <a:off x="278135" y="31333824"/>
          <a:ext cx="7974459" cy="6470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id="{316F790F-3170-FE01-D718-F289B11D33E5}"/>
              </a:ext>
            </a:extLst>
          </p:cNvPr>
          <p:cNvSpPr txBox="1"/>
          <p:nvPr/>
        </p:nvSpPr>
        <p:spPr>
          <a:xfrm>
            <a:off x="14604310" y="18221849"/>
            <a:ext cx="6040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cs typeface="Times New Roman" panose="02020603050405020304" pitchFamily="18" charset="0"/>
              </a:rPr>
              <a:t>Fig. 1. African Yam Bean disease Survey Sites visited in Nigeria between 2018 and 2019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5E68A1F-C6BA-C47E-99DB-EADB5E0EB9DB}"/>
              </a:ext>
            </a:extLst>
          </p:cNvPr>
          <p:cNvSpPr txBox="1"/>
          <p:nvPr/>
        </p:nvSpPr>
        <p:spPr>
          <a:xfrm>
            <a:off x="20863609" y="18240630"/>
            <a:ext cx="9149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2400" b="1" dirty="0">
                <a:ea typeface="Calibri" panose="020F0502020204030204" pitchFamily="34" charset="0"/>
              </a:rPr>
              <a:t>Fig. 2. Fungal diseases associated with AYB in AYB major growing areas; Pod blight (A); Flower bud rot (B); Leaf blight (C)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38B90E-19C4-C436-C655-F6E2AA1D7D68}"/>
              </a:ext>
            </a:extLst>
          </p:cNvPr>
          <p:cNvSpPr/>
          <p:nvPr/>
        </p:nvSpPr>
        <p:spPr>
          <a:xfrm>
            <a:off x="22903040" y="29326044"/>
            <a:ext cx="707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prstClr val="black"/>
                </a:solidFill>
              </a:rPr>
              <a:t>Fig. 6. </a:t>
            </a:r>
            <a:r>
              <a:rPr lang="en-GB" sz="2400" b="1" dirty="0">
                <a:cs typeface="Times New Roman" panose="02020603050405020304" pitchFamily="18" charset="0"/>
              </a:rPr>
              <a:t>Maximum likelihood phylogeny of 14 selected isolates (*) sequencing the ITS, CAL ad GAPDH loci</a:t>
            </a:r>
            <a:endParaRPr lang="en-US" sz="2400" b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D4E368-97E8-6666-725A-4A2E7A67EE42}"/>
              </a:ext>
            </a:extLst>
          </p:cNvPr>
          <p:cNvSpPr txBox="1"/>
          <p:nvPr/>
        </p:nvSpPr>
        <p:spPr>
          <a:xfrm>
            <a:off x="334227" y="37876973"/>
            <a:ext cx="7696324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Fig. 3. The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diversity of fungi associated with African Yam Bean leaves, pods, and flower buds</a:t>
            </a:r>
            <a:endParaRPr lang="en-GB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756EE1-BE9A-B0E3-6DAD-E72680B13BCD}"/>
              </a:ext>
            </a:extLst>
          </p:cNvPr>
          <p:cNvSpPr txBox="1"/>
          <p:nvPr/>
        </p:nvSpPr>
        <p:spPr>
          <a:xfrm>
            <a:off x="8602957" y="37876973"/>
            <a:ext cx="7332323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Fig. 5. Pathogenicity assay; 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C. gloeosporioides 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species complex on leaves (A); 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C. </a:t>
            </a:r>
            <a:r>
              <a:rPr lang="en-GB" sz="24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truncatum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on flower bud (B); 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C. </a:t>
            </a:r>
            <a:r>
              <a:rPr lang="en-GB" sz="24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truncatum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on pods (C)  </a:t>
            </a:r>
            <a:endParaRPr lang="en-GB" sz="24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16C6FE5-800E-82A3-A650-A8B901DAD5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937" r="2810" b="44885"/>
          <a:stretch/>
        </p:blipFill>
        <p:spPr>
          <a:xfrm>
            <a:off x="15124158" y="20740469"/>
            <a:ext cx="7077300" cy="388041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8A0306C2-463E-0D87-6202-49632CD4BD04}"/>
              </a:ext>
            </a:extLst>
          </p:cNvPr>
          <p:cNvSpPr txBox="1"/>
          <p:nvPr/>
        </p:nvSpPr>
        <p:spPr>
          <a:xfrm>
            <a:off x="15124159" y="24717641"/>
            <a:ext cx="7077299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Fig. 4a. Morphological features of 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C. </a:t>
            </a:r>
            <a:r>
              <a:rPr lang="en-GB" sz="24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truncatum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isolated from AYB pod blight and flower bud rot</a:t>
            </a:r>
            <a:endParaRPr lang="en-GB" sz="2400" b="1" dirty="0">
              <a:effectLst/>
              <a:ea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D424475-5E8B-99F8-286D-F5E0884D5522}"/>
              </a:ext>
            </a:extLst>
          </p:cNvPr>
          <p:cNvSpPr txBox="1"/>
          <p:nvPr/>
        </p:nvSpPr>
        <p:spPr>
          <a:xfrm>
            <a:off x="15200668" y="29368038"/>
            <a:ext cx="7022051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Fig. 4b. Morphological features of </a:t>
            </a:r>
            <a:r>
              <a:rPr lang="en-GB" sz="2400" b="1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C. gloeosporioides </a:t>
            </a:r>
            <a:r>
              <a:rPr lang="en-GB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species complex isolated from AYB pod blight and flower bud rot</a:t>
            </a:r>
            <a:endParaRPr lang="en-GB" sz="2400" dirty="0">
              <a:effectLst/>
              <a:ea typeface="Calibri" panose="020F0502020204030204" pitchFamily="34" charset="0"/>
            </a:endParaRPr>
          </a:p>
        </p:txBody>
      </p:sp>
      <p:sp>
        <p:nvSpPr>
          <p:cNvPr id="94" name="Rectangle 7">
            <a:extLst>
              <a:ext uri="{FF2B5EF4-FFF2-40B4-BE49-F238E27FC236}">
                <a16:creationId xmlns:a16="http://schemas.microsoft.com/office/drawing/2014/main" id="{58C0DC4F-2537-5A9F-0940-9591FEFEA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0" y="40266931"/>
            <a:ext cx="1780711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/>
            <a:r>
              <a:rPr lang="en-US" altLang="en-US" sz="3600" b="1" dirty="0">
                <a:solidFill>
                  <a:srgbClr val="002060"/>
                </a:solidFill>
              </a:rPr>
              <a:t>References</a:t>
            </a:r>
          </a:p>
          <a:p>
            <a:pPr algn="just"/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Adewale, B. D., Kehinde, O. B., </a:t>
            </a: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Odu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B. O. and </a:t>
            </a:r>
            <a:r>
              <a:rPr lang="en-GB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Dumet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D. J. 2008. The potentials of African Yam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ean (</a:t>
            </a:r>
            <a:r>
              <a:rPr lang="en-GB" sz="20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Sphenostylis</a:t>
            </a:r>
            <a:r>
              <a:rPr lang="en-GB" sz="20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stenocarpa</a:t>
            </a:r>
            <a:r>
              <a:rPr lang="en-GB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in Nigeria: character distribution and genetic diversity. In: Smart, J. and Haq, N. New Crops and Uses: Their role in a rapidly changing world. Centre for Underutilised Crops. RPM Print and Design Chichester pp 265-276.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2. Afolabi, C. G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.,</a:t>
            </a:r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 Ogunsanya, O. M, Lawal, O. I. 2019. Evaluation of some African Yam Bean 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+mn-lt"/>
              </a:rPr>
              <a:t>(</a:t>
            </a:r>
            <a:r>
              <a:rPr lang="en-US" sz="2000" b="0" i="1" dirty="0" err="1">
                <a:solidFill>
                  <a:srgbClr val="000000"/>
                </a:solidFill>
                <a:effectLst/>
                <a:latin typeface="+mn-lt"/>
              </a:rPr>
              <a:t>Sphenostylis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2000" b="0" i="1" dirty="0" err="1">
                <a:solidFill>
                  <a:srgbClr val="000000"/>
                </a:solidFill>
                <a:effectLst/>
                <a:latin typeface="+mn-lt"/>
              </a:rPr>
              <a:t>Stenocarpa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+mn-lt"/>
              </a:rPr>
              <a:t>) </a:t>
            </a:r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accessions for resistance to flower bud rot and pod rot diseases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+mn-lt"/>
              </a:rPr>
              <a:t>. </a:t>
            </a:r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Current plant biology</a:t>
            </a:r>
            <a:r>
              <a:rPr lang="en-US" sz="2000" b="0" i="1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US" sz="2000" b="0" dirty="0">
                <a:solidFill>
                  <a:srgbClr val="000000"/>
                </a:solidFill>
                <a:effectLst/>
                <a:latin typeface="+mn-lt"/>
              </a:rPr>
              <a:t>100126</a:t>
            </a:r>
            <a:r>
              <a:rPr lang="en-US" altLang="en-US" sz="2000" b="1" dirty="0">
                <a:latin typeface="+mn-lt"/>
              </a:rPr>
              <a:t>.</a:t>
            </a:r>
          </a:p>
        </p:txBody>
      </p:sp>
      <p:pic>
        <p:nvPicPr>
          <p:cNvPr id="98" name="Picture 8" descr="Welcome - IITA">
            <a:extLst>
              <a:ext uri="{FF2B5EF4-FFF2-40B4-BE49-F238E27FC236}">
                <a16:creationId xmlns:a16="http://schemas.microsoft.com/office/drawing/2014/main" id="{0BCAE481-AC1D-BC6A-E346-2ABDB0C1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626" y="40292792"/>
            <a:ext cx="5127951" cy="19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8" descr="Federal University of Agriculture, Abeokuta - FUNAAB, Nigeria - Home |  Facebook">
            <a:extLst>
              <a:ext uri="{FF2B5EF4-FFF2-40B4-BE49-F238E27FC236}">
                <a16:creationId xmlns:a16="http://schemas.microsoft.com/office/drawing/2014/main" id="{8359B57C-5534-C2B8-86E5-448A36E9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347" y="40320409"/>
            <a:ext cx="1670441" cy="167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6" descr="Two IGP&amp;#39;s masters programmes are selected for 2020/21 Commonwealth Shared  Scholarship Scheme | UCL Institute for Global Prosperity - UCL – University  College London">
            <a:extLst>
              <a:ext uri="{FF2B5EF4-FFF2-40B4-BE49-F238E27FC236}">
                <a16:creationId xmlns:a16="http://schemas.microsoft.com/office/drawing/2014/main" id="{730EFE15-4DFE-1E4A-6FCE-EE5B49CC3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712" y="40098557"/>
            <a:ext cx="3536774" cy="114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NRI, University of Greenwich news &amp;amp; publications - December — Development  Studies Association">
            <a:extLst>
              <a:ext uri="{FF2B5EF4-FFF2-40B4-BE49-F238E27FC236}">
                <a16:creationId xmlns:a16="http://schemas.microsoft.com/office/drawing/2014/main" id="{A16E5CDA-E147-1040-0790-8B158983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691" y="41191687"/>
            <a:ext cx="3435501" cy="145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B1B0F16-EE0B-4ABE-1234-9ECE50EDD32B}"/>
              </a:ext>
            </a:extLst>
          </p:cNvPr>
          <p:cNvSpPr txBox="1"/>
          <p:nvPr/>
        </p:nvSpPr>
        <p:spPr>
          <a:xfrm flipV="1">
            <a:off x="29843213" y="-9698"/>
            <a:ext cx="432000" cy="56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C2F5D-1696-4FB6-B8DE-95856EF7ABB4}"/>
              </a:ext>
            </a:extLst>
          </p:cNvPr>
          <p:cNvSpPr txBox="1"/>
          <p:nvPr/>
        </p:nvSpPr>
        <p:spPr>
          <a:xfrm>
            <a:off x="20863609" y="13768058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BF5E7-7099-62C0-640A-B9CE16978A92}"/>
              </a:ext>
            </a:extLst>
          </p:cNvPr>
          <p:cNvSpPr txBox="1"/>
          <p:nvPr/>
        </p:nvSpPr>
        <p:spPr>
          <a:xfrm>
            <a:off x="24129998" y="13728573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7E06F-EE1B-C2CC-9F7E-E3F208F1E555}"/>
              </a:ext>
            </a:extLst>
          </p:cNvPr>
          <p:cNvSpPr txBox="1"/>
          <p:nvPr/>
        </p:nvSpPr>
        <p:spPr>
          <a:xfrm>
            <a:off x="27384596" y="1372857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0E3FF-D413-FA34-948A-CD7998CB69A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029" t="1712" r="26137" b="2386"/>
          <a:stretch/>
        </p:blipFill>
        <p:spPr>
          <a:xfrm>
            <a:off x="22799892" y="20174192"/>
            <a:ext cx="7077300" cy="9156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4A5F8-75AD-CDBC-2735-90C58FB2929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5" t="3067" r="2556" b="5432"/>
          <a:stretch/>
        </p:blipFill>
        <p:spPr>
          <a:xfrm>
            <a:off x="15235436" y="25866987"/>
            <a:ext cx="7022051" cy="3372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C40D1-3754-45D3-44E3-19A80563B754}"/>
              </a:ext>
            </a:extLst>
          </p:cNvPr>
          <p:cNvSpPr txBox="1"/>
          <p:nvPr/>
        </p:nvSpPr>
        <p:spPr>
          <a:xfrm flipV="1">
            <a:off x="-787" y="0"/>
            <a:ext cx="432000" cy="565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866ABF-5309-F6D4-EDC4-257E28B1272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473" b="4015"/>
          <a:stretch/>
        </p:blipFill>
        <p:spPr>
          <a:xfrm>
            <a:off x="8602958" y="32036763"/>
            <a:ext cx="7332323" cy="5497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EF3DD9-AB87-507F-9D31-0D6D381C2B6B}"/>
              </a:ext>
            </a:extLst>
          </p:cNvPr>
          <p:cNvSpPr txBox="1"/>
          <p:nvPr/>
        </p:nvSpPr>
        <p:spPr>
          <a:xfrm>
            <a:off x="8729132" y="32036763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1825E3-55DC-4A5D-C5C1-6E09C8D2B5FC}"/>
              </a:ext>
            </a:extLst>
          </p:cNvPr>
          <p:cNvSpPr txBox="1"/>
          <p:nvPr/>
        </p:nvSpPr>
        <p:spPr>
          <a:xfrm>
            <a:off x="8602958" y="3460365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0384EB-A94D-14C4-43B3-92B87B253631}"/>
              </a:ext>
            </a:extLst>
          </p:cNvPr>
          <p:cNvSpPr txBox="1"/>
          <p:nvPr/>
        </p:nvSpPr>
        <p:spPr>
          <a:xfrm>
            <a:off x="11583249" y="32016262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7159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8070</TotalTime>
  <Words>775</Words>
  <Application>Microsoft Office PowerPoint</Application>
  <PresentationFormat>Custom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Michelangelo Paganopoulos</cp:lastModifiedBy>
  <cp:revision>370</cp:revision>
  <cp:lastPrinted>2023-04-12T10:58:32Z</cp:lastPrinted>
  <dcterms:created xsi:type="dcterms:W3CDTF">2017-02-23T16:32:56Z</dcterms:created>
  <dcterms:modified xsi:type="dcterms:W3CDTF">2023-06-23T11:07:02Z</dcterms:modified>
</cp:coreProperties>
</file>