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251CB2-7594-405A-8106-7D17552FC8A5}">
  <a:tblStyle styleId="{D5251CB2-7594-405A-8106-7D17552FC8A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929" autoAdjust="0"/>
  </p:normalViewPr>
  <p:slideViewPr>
    <p:cSldViewPr snapToGrid="0">
      <p:cViewPr varScale="1">
        <p:scale>
          <a:sx n="28" d="100"/>
          <a:sy n="28" d="100"/>
        </p:scale>
        <p:origin x="1728" y="2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26e23381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26e23381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41f1fc3c7_0_3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f41f1fc3c7_0_3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326e233810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326e233810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f41f1fc3c7_0_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f41f1fc3c7_0_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f41f1fc3c7_0_4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f41f1fc3c7_0_4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326e233810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326e233810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f41f1fc3c7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f41f1fc3c7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f41f1fc3c7_0_4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f41f1fc3c7_0_4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326e233810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326e233810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33093197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330931971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3309319719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3309319719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41f1fc3c7_0_4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f41f1fc3c7_0_4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41f1fc3c7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f41f1fc3c7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41f1fc3c7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f41f1fc3c7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41f1fc3c7_0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41f1fc3c7_0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f41f1fc3c7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f41f1fc3c7_0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900" y="811375"/>
            <a:ext cx="3349754" cy="352074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3864400" y="560100"/>
            <a:ext cx="4875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820">
                <a:solidFill>
                  <a:srgbClr val="FF9900"/>
                </a:solidFill>
              </a:rPr>
              <a:t>Stories from the Inside: The narratives  of creative writing practitioners in prisons </a:t>
            </a:r>
            <a:endParaRPr sz="3820">
              <a:solidFill>
                <a:srgbClr val="FF99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820">
              <a:solidFill>
                <a:srgbClr val="FF99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820">
              <a:solidFill>
                <a:srgbClr val="FF99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820">
              <a:solidFill>
                <a:srgbClr val="FF99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820">
              <a:solidFill>
                <a:srgbClr val="FF9900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843600" y="4210000"/>
            <a:ext cx="3158100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</a:rPr>
              <a:t>Dr Ella Simpson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</a:rPr>
              <a:t>University of Greenwich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/>
              <a:t>6 Types of Alterity</a:t>
            </a:r>
            <a:endParaRPr sz="2820"/>
          </a:p>
        </p:txBody>
      </p:sp>
      <p:graphicFrame>
        <p:nvGraphicFramePr>
          <p:cNvPr id="111" name="Google Shape;111;p22"/>
          <p:cNvGraphicFramePr/>
          <p:nvPr/>
        </p:nvGraphicFramePr>
        <p:xfrm>
          <a:off x="416675" y="1626900"/>
          <a:ext cx="8324925" cy="1661100"/>
        </p:xfrm>
        <a:graphic>
          <a:graphicData uri="http://schemas.openxmlformats.org/drawingml/2006/table">
            <a:tbl>
              <a:tblPr>
                <a:noFill/>
                <a:tableStyleId>{D5251CB2-7594-405A-8106-7D17552FC8A5}</a:tableStyleId>
              </a:tblPr>
              <a:tblGrid>
                <a:gridCol w="133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9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9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9900"/>
                          </a:solidFill>
                        </a:rPr>
                        <a:t>Type of alterity</a:t>
                      </a:r>
                      <a:endParaRPr sz="17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9900"/>
                          </a:solidFill>
                        </a:rPr>
                        <a:t>Art Itself</a:t>
                      </a:r>
                      <a:endParaRPr sz="17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9900"/>
                          </a:solidFill>
                        </a:rPr>
                        <a:t>Anti-</a:t>
                      </a:r>
                      <a:endParaRPr sz="1700">
                        <a:solidFill>
                          <a:srgbClr val="FF99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9900"/>
                          </a:solidFill>
                        </a:rPr>
                        <a:t>authority/</a:t>
                      </a:r>
                      <a:endParaRPr sz="1700">
                        <a:solidFill>
                          <a:srgbClr val="FF99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9900"/>
                          </a:solidFill>
                        </a:rPr>
                        <a:t>Protest</a:t>
                      </a:r>
                      <a:endParaRPr sz="17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9900"/>
                          </a:solidFill>
                        </a:rPr>
                        <a:t>Reject status quo</a:t>
                      </a:r>
                      <a:endParaRPr sz="17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9900"/>
                          </a:solidFill>
                        </a:rPr>
                        <a:t>Early institutional experience</a:t>
                      </a:r>
                      <a:endParaRPr sz="17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9900"/>
                          </a:solidFill>
                        </a:rPr>
                        <a:t>Identify with/ help the other</a:t>
                      </a:r>
                      <a:endParaRPr sz="17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9900"/>
                          </a:solidFill>
                        </a:rPr>
                        <a:t>Mental health</a:t>
                      </a:r>
                      <a:endParaRPr sz="17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9900"/>
                          </a:solidFill>
                        </a:rPr>
                        <a:t>Number of participants</a:t>
                      </a:r>
                      <a:endParaRPr sz="17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9900"/>
                          </a:solidFill>
                        </a:rPr>
                        <a:t>8 </a:t>
                      </a:r>
                      <a:endParaRPr sz="17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9900"/>
                          </a:solidFill>
                        </a:rPr>
                        <a:t>5</a:t>
                      </a:r>
                      <a:endParaRPr sz="17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9900"/>
                          </a:solidFill>
                        </a:rPr>
                        <a:t>4</a:t>
                      </a:r>
                      <a:endParaRPr sz="17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9900"/>
                          </a:solidFill>
                        </a:rPr>
                        <a:t>3</a:t>
                      </a:r>
                      <a:endParaRPr sz="17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9900"/>
                          </a:solidFill>
                        </a:rPr>
                        <a:t>5</a:t>
                      </a:r>
                      <a:endParaRPr sz="17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9900"/>
                          </a:solidFill>
                        </a:rPr>
                        <a:t>6</a:t>
                      </a:r>
                      <a:endParaRPr sz="17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256975" y="103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820"/>
              <a:t>Actantial Analysis (Greimas, 1966)</a:t>
            </a:r>
            <a:endParaRPr sz="3820"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4572000" y="1251300"/>
            <a:ext cx="4166100" cy="264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FF9900"/>
                </a:solidFill>
              </a:rPr>
              <a:t>‘The actantial model enables an action, defined as ‘a syntagmatic organisation of acts’ (Greimas and Courtes, 1984, p. 6)...to be broken up into six structural components, or actantial classes.’ </a:t>
            </a:r>
            <a:endParaRPr sz="2200">
              <a:solidFill>
                <a:srgbClr val="FF9900"/>
              </a:solidFill>
            </a:endParaRPr>
          </a:p>
          <a:p>
            <a:pPr marL="0" lvl="0" indent="0" algn="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FF9900"/>
                </a:solidFill>
              </a:rPr>
              <a:t>(Simpson, 2022: 86)</a:t>
            </a:r>
            <a:endParaRPr sz="2200">
              <a:solidFill>
                <a:srgbClr val="FF9900"/>
              </a:solidFill>
            </a:endParaRPr>
          </a:p>
          <a:p>
            <a:pPr marL="2743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>
              <a:solidFill>
                <a:srgbClr val="FF9900"/>
              </a:solidFill>
            </a:endParaRPr>
          </a:p>
        </p:txBody>
      </p:sp>
      <p:pic>
        <p:nvPicPr>
          <p:cNvPr id="118" name="Google Shape;11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025" y="880588"/>
            <a:ext cx="3830475" cy="390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/>
              <a:t>Practitioners’ Ambitions</a:t>
            </a:r>
            <a:endParaRPr sz="2820"/>
          </a:p>
        </p:txBody>
      </p:sp>
      <p:sp>
        <p:nvSpPr>
          <p:cNvPr id="124" name="Google Shape;124;p24"/>
          <p:cNvSpPr txBox="1"/>
          <p:nvPr/>
        </p:nvSpPr>
        <p:spPr>
          <a:xfrm>
            <a:off x="535800" y="1017725"/>
            <a:ext cx="8072400" cy="35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FF99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FF9900"/>
              </a:solidFill>
            </a:endParaRPr>
          </a:p>
        </p:txBody>
      </p:sp>
      <p:graphicFrame>
        <p:nvGraphicFramePr>
          <p:cNvPr id="125" name="Google Shape;125;p24"/>
          <p:cNvGraphicFramePr/>
          <p:nvPr/>
        </p:nvGraphicFramePr>
        <p:xfrm>
          <a:off x="821363" y="1166825"/>
          <a:ext cx="7501275" cy="3718350"/>
        </p:xfrm>
        <a:graphic>
          <a:graphicData uri="http://schemas.openxmlformats.org/drawingml/2006/table">
            <a:tbl>
              <a:tblPr>
                <a:noFill/>
                <a:tableStyleId>{D5251CB2-7594-405A-8106-7D17552FC8A5}</a:tableStyleId>
              </a:tblPr>
              <a:tblGrid>
                <a:gridCol w="485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FFFF"/>
                          </a:solidFill>
                        </a:rPr>
                        <a:t>Ambition/Motivation</a:t>
                      </a:r>
                      <a:endParaRPr sz="20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FFFF"/>
                          </a:solidFill>
                        </a:rPr>
                        <a:t>No. of Practitioners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Professional Creative Ambitions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3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Abstract Desire to Engage with Process and Practice of the Creative Arts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7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Non-Creative Professional Ambitions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2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Personal or Existential Aspirations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6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Not Amenable to Actantial Analysis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1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Total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19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/>
              <a:t>Three Types of Narrative</a:t>
            </a:r>
            <a:endParaRPr sz="2820"/>
          </a:p>
        </p:txBody>
      </p:sp>
      <p:sp>
        <p:nvSpPr>
          <p:cNvPr id="131" name="Google Shape;131;p25"/>
          <p:cNvSpPr txBox="1"/>
          <p:nvPr/>
        </p:nvSpPr>
        <p:spPr>
          <a:xfrm>
            <a:off x="535800" y="1017725"/>
            <a:ext cx="8072400" cy="35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FF99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FF9900"/>
              </a:solidFill>
            </a:endParaRPr>
          </a:p>
        </p:txBody>
      </p:sp>
      <p:graphicFrame>
        <p:nvGraphicFramePr>
          <p:cNvPr id="132" name="Google Shape;132;p25"/>
          <p:cNvGraphicFramePr/>
          <p:nvPr/>
        </p:nvGraphicFramePr>
        <p:xfrm>
          <a:off x="311700" y="1444050"/>
          <a:ext cx="8520600" cy="2560200"/>
        </p:xfrm>
        <a:graphic>
          <a:graphicData uri="http://schemas.openxmlformats.org/drawingml/2006/table">
            <a:tbl>
              <a:tblPr>
                <a:noFill/>
                <a:tableStyleId>{D5251CB2-7594-405A-8106-7D17552FC8A5}</a:tableStyleId>
              </a:tblPr>
              <a:tblGrid>
                <a:gridCol w="426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FFFF"/>
                          </a:solidFill>
                        </a:rPr>
                        <a:t>Individual Narrative</a:t>
                      </a:r>
                      <a:endParaRPr sz="20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FFFF"/>
                          </a:solidFill>
                        </a:rPr>
                        <a:t>Cultural Narrative (Belfiore and Bennett, 2008)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The Suffering Artist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The Arts as in Crisis and Beleaguerment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The (Inadvertent) Healer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The Arts as Therapeutic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The (Human) Revolutionary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9900"/>
                          </a:solidFill>
                        </a:rPr>
                        <a:t>The Arts as Transformative</a:t>
                      </a:r>
                      <a:endParaRPr sz="200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>
            <a:spLocks noGrp="1"/>
          </p:cNvSpPr>
          <p:nvPr>
            <p:ph type="title"/>
          </p:nvPr>
        </p:nvSpPr>
        <p:spPr>
          <a:xfrm>
            <a:off x="256975" y="103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820"/>
              <a:t>Practitioners’ Significant Stories</a:t>
            </a:r>
            <a:endParaRPr sz="3820"/>
          </a:p>
        </p:txBody>
      </p:sp>
      <p:sp>
        <p:nvSpPr>
          <p:cNvPr id="138" name="Google Shape;138;p26"/>
          <p:cNvSpPr txBox="1">
            <a:spLocks noGrp="1"/>
          </p:cNvSpPr>
          <p:nvPr>
            <p:ph type="body" idx="1"/>
          </p:nvPr>
        </p:nvSpPr>
        <p:spPr>
          <a:xfrm>
            <a:off x="311700" y="932600"/>
            <a:ext cx="8520600" cy="40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99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lang="en-GB" sz="2000">
                <a:solidFill>
                  <a:srgbClr val="FF9900"/>
                </a:solidFill>
              </a:rPr>
              <a:t>Practitioners are rarely interested in rehabilitating prisoners (n.16)</a:t>
            </a: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99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lang="en-GB" sz="2000">
                <a:solidFill>
                  <a:srgbClr val="FF9900"/>
                </a:solidFill>
              </a:rPr>
              <a:t>Most practitioners don’t want to be in prison (n.15)</a:t>
            </a: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99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lang="en-GB" sz="2000">
                <a:solidFill>
                  <a:srgbClr val="FF9900"/>
                </a:solidFill>
              </a:rPr>
              <a:t>Majority of practitioners (n.11) have a desire to escape  </a:t>
            </a:r>
            <a:endParaRPr sz="2000">
              <a:solidFill>
                <a:srgbClr val="FF9900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99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lang="en-GB" sz="2000">
                <a:solidFill>
                  <a:srgbClr val="FF9900"/>
                </a:solidFill>
              </a:rPr>
              <a:t>Over half of practitioners (n.9) resist authority </a:t>
            </a: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99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lang="en-GB" sz="2000">
                <a:solidFill>
                  <a:srgbClr val="FF9900"/>
                </a:solidFill>
              </a:rPr>
              <a:t>Almost all practitioners (n.16) have a sense of an outsider status</a:t>
            </a: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title"/>
          </p:nvPr>
        </p:nvSpPr>
        <p:spPr>
          <a:xfrm>
            <a:off x="256975" y="103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820"/>
              <a:t>Shared Stories of Outsiders</a:t>
            </a:r>
            <a:endParaRPr sz="3820"/>
          </a:p>
        </p:txBody>
      </p:sp>
      <p:sp>
        <p:nvSpPr>
          <p:cNvPr id="144" name="Google Shape;144;p27"/>
          <p:cNvSpPr txBox="1">
            <a:spLocks noGrp="1"/>
          </p:cNvSpPr>
          <p:nvPr>
            <p:ph type="body" idx="1"/>
          </p:nvPr>
        </p:nvSpPr>
        <p:spPr>
          <a:xfrm>
            <a:off x="311700" y="1139050"/>
            <a:ext cx="8520600" cy="37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lang="en-GB" sz="2000">
                <a:solidFill>
                  <a:srgbClr val="FF9900"/>
                </a:solidFill>
              </a:rPr>
              <a:t>Creative practitioners (musicians) and offender (drug users) ‘share the experience of being labelled as outsiders’ (Becker, 1963)</a:t>
            </a: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99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lang="en-GB" sz="2000">
                <a:solidFill>
                  <a:srgbClr val="FF9900"/>
                </a:solidFill>
              </a:rPr>
              <a:t>Becker (1963) notes creative practitioners’ unwillingness to made force normal social conventions on others - which aligns with desistance principle of non-judgemental support in work with offenders (McNeill et al., 2012: p.4)</a:t>
            </a: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99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lang="en-GB" sz="2000">
                <a:solidFill>
                  <a:srgbClr val="FF9900"/>
                </a:solidFill>
              </a:rPr>
              <a:t>Research increasingly neglects the voice of the practitioner, see especially Intermediate Outcomes Measurement Instrument (Maguire et al. 2019: 21)</a:t>
            </a:r>
            <a:endParaRPr sz="200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>
            <a:spLocks noGrp="1"/>
          </p:cNvSpPr>
          <p:nvPr>
            <p:ph type="title"/>
          </p:nvPr>
        </p:nvSpPr>
        <p:spPr>
          <a:xfrm>
            <a:off x="256975" y="103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820"/>
              <a:t>Future Stories</a:t>
            </a:r>
            <a:endParaRPr sz="3820"/>
          </a:p>
        </p:txBody>
      </p:sp>
      <p:sp>
        <p:nvSpPr>
          <p:cNvPr id="150" name="Google Shape;150;p28"/>
          <p:cNvSpPr txBox="1">
            <a:spLocks noGrp="1"/>
          </p:cNvSpPr>
          <p:nvPr>
            <p:ph type="body" idx="1"/>
          </p:nvPr>
        </p:nvSpPr>
        <p:spPr>
          <a:xfrm>
            <a:off x="311700" y="1390425"/>
            <a:ext cx="8520600" cy="27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lang="en-GB" sz="2000">
                <a:solidFill>
                  <a:srgbClr val="FF9900"/>
                </a:solidFill>
              </a:rPr>
              <a:t>Need for authentic stories of practitioners to be included in research on the creative arts in prisons</a:t>
            </a: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99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lang="en-GB" sz="2000">
                <a:solidFill>
                  <a:srgbClr val="FF9900"/>
                </a:solidFill>
              </a:rPr>
              <a:t>Research to include prisoners’ authentic stories to better understand relationship dynamics</a:t>
            </a:r>
            <a:endParaRPr sz="2000">
              <a:solidFill>
                <a:srgbClr val="FF9900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99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lang="en-GB" sz="2000">
                <a:solidFill>
                  <a:srgbClr val="FF9900"/>
                </a:solidFill>
              </a:rPr>
              <a:t>Use of creative data collection methods to elicit these stories</a:t>
            </a:r>
            <a:endParaRPr sz="2000">
              <a:solidFill>
                <a:srgbClr val="FF9900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FF9900"/>
                </a:solidFill>
              </a:rPr>
              <a:t> </a:t>
            </a:r>
            <a:endParaRPr sz="200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256975" y="103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820"/>
              <a:t>Desistance and the Arts</a:t>
            </a:r>
            <a:endParaRPr sz="382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856850"/>
            <a:ext cx="8520600" cy="41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FF9900"/>
                </a:solidFill>
              </a:rPr>
              <a:t>Narrative of transformation constructs the arts as able to change lives for the better (Belfiore and Bennett, 2008)</a:t>
            </a: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FF9900"/>
                </a:solidFill>
              </a:rPr>
              <a:t>Most recent review by Cheliotis (2014)  =  Arts can contribute to desistance through:</a:t>
            </a: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99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lang="en-GB" sz="2000">
                <a:solidFill>
                  <a:srgbClr val="FF9900"/>
                </a:solidFill>
              </a:rPr>
              <a:t>psychological and attitudinal changes</a:t>
            </a:r>
            <a:endParaRPr sz="2000">
              <a:solidFill>
                <a:srgbClr val="FF99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lang="en-GB" sz="2000">
                <a:solidFill>
                  <a:srgbClr val="FF9900"/>
                </a:solidFill>
              </a:rPr>
              <a:t>learning capacity and motivation</a:t>
            </a:r>
            <a:endParaRPr sz="2000">
              <a:solidFill>
                <a:srgbClr val="FF99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lang="en-GB" sz="2000">
                <a:solidFill>
                  <a:srgbClr val="FF9900"/>
                </a:solidFill>
              </a:rPr>
              <a:t>building social skills</a:t>
            </a: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FF9900"/>
                </a:solidFill>
              </a:rPr>
              <a:t>Research increasingly neglects the voice of the practitioner, see especially Intermediate Outcomes Measurement Instrument (Maguire et al. 2019: 21)</a:t>
            </a: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256975" y="103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820">
                <a:solidFill>
                  <a:srgbClr val="FF9900"/>
                </a:solidFill>
              </a:rPr>
              <a:t>Relational Dimensions of Arts Interventions </a:t>
            </a:r>
            <a:endParaRPr sz="3820">
              <a:solidFill>
                <a:srgbClr val="FF9900"/>
              </a:solidFill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545475"/>
            <a:ext cx="8520600" cy="33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-GB" sz="2200">
                <a:solidFill>
                  <a:schemeClr val="dk1"/>
                </a:solidFill>
              </a:rPr>
              <a:t>Relationships between prisoners (e.g. Anderson et al, 2011; Caulfield, 2015; De Viggiani et al., 2010)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-GB" sz="2200">
                <a:solidFill>
                  <a:schemeClr val="dk1"/>
                </a:solidFill>
              </a:rPr>
              <a:t>Prisoner/staff relationships (e.g. McKean, 2006; Nugent and Loucks, 2011; Wilson et al., 2008)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-GB" sz="2200">
                <a:solidFill>
                  <a:schemeClr val="dk1"/>
                </a:solidFill>
              </a:rPr>
              <a:t>Prisoner and family relationships (e.g. Kinsella and Woodall, 2016; Cox and Gelsthorpe, 2008; Boswell et al., 2011)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-GB" sz="2200">
                <a:solidFill>
                  <a:schemeClr val="dk1"/>
                </a:solidFill>
              </a:rPr>
              <a:t>Relationships between prisoners and practitioners (e.g. Bilby, Caulfield and Ridley. 2013; Cursley and Maruna, 2015; Albertson, 2015; Tomczak and Albertson, 2016)</a:t>
            </a: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256975" y="103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820">
                <a:solidFill>
                  <a:srgbClr val="FF9900"/>
                </a:solidFill>
              </a:rPr>
              <a:t>Practitioner/Prisoner Relationship</a:t>
            </a:r>
            <a:endParaRPr sz="3820">
              <a:solidFill>
                <a:srgbClr val="FF9900"/>
              </a:solidFill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256975" y="857375"/>
            <a:ext cx="8520600" cy="40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-GB" sz="2200">
                <a:solidFill>
                  <a:schemeClr val="dk1"/>
                </a:solidFill>
              </a:rPr>
              <a:t>Cursley and Maruna (2015) find success of long term music project is due to relationships participants form with practitioners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-GB" sz="2200">
                <a:solidFill>
                  <a:schemeClr val="dk1"/>
                </a:solidFill>
              </a:rPr>
              <a:t>Practitioners act as role models ((Van Maanen, 2010; Chelitos, 2014)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-GB" sz="2200">
                <a:solidFill>
                  <a:schemeClr val="dk1"/>
                </a:solidFill>
              </a:rPr>
              <a:t>Practitioners are seen as ‘“change agents” providing a catalyst for change through meaningful and empowering relationships’ (O’Keefe and Albertson, 2012: 69)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-GB" sz="2200">
                <a:solidFill>
                  <a:schemeClr val="dk1"/>
                </a:solidFill>
              </a:rPr>
              <a:t>Practitioners are valued for their professional status and ability to set boundaries (Bilby et al, 2013)</a:t>
            </a: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256975" y="103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820"/>
              <a:t>The ‘real’ stories of practitioners</a:t>
            </a:r>
            <a:endParaRPr sz="3820"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326125"/>
            <a:ext cx="8520600" cy="35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lang="en-GB" sz="2000">
                <a:solidFill>
                  <a:srgbClr val="FF9900"/>
                </a:solidFill>
              </a:rPr>
              <a:t>‘There is little research that describes what arts practitioners actually do in sessions and, more importantly, how they go about doing it.’ (Anderson, 2015: 372)</a:t>
            </a: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99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lang="en-GB" sz="2000">
                <a:solidFill>
                  <a:srgbClr val="FF9900"/>
                </a:solidFill>
              </a:rPr>
              <a:t>Small amount of anecdotal literature (Smith, 1989; Hopwood, 1999; Hadaway, Ward and Menhennet,1993; Flusfeder, 2004; Wade, 2008; Bidder, 2016; Thorn, 2012; Bridgeman, 2013; Gavron, 1996; WIPN, 2020a; Fulleylove, 1998)</a:t>
            </a: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99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lang="en-GB" sz="2000">
                <a:solidFill>
                  <a:srgbClr val="FF9900"/>
                </a:solidFill>
              </a:rPr>
              <a:t>My research combines autobiographical narratives of practitioners with a robust narratological analysis</a:t>
            </a:r>
            <a:endParaRPr sz="200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/>
              <a:t>Research Questions</a:t>
            </a:r>
            <a:endParaRPr sz="2820"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Char char="●"/>
            </a:pPr>
            <a:r>
              <a:rPr lang="en-GB" sz="2400">
                <a:solidFill>
                  <a:srgbClr val="FF9900"/>
                </a:solidFill>
              </a:rPr>
              <a:t>How do creative writing practitioners construct their intentions, motivations and journeys into prison through the stories they craft? </a:t>
            </a:r>
            <a:endParaRPr sz="2400">
              <a:solidFill>
                <a:srgbClr val="FF9900"/>
              </a:solidFill>
            </a:endParaRPr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rgbClr val="FF9900"/>
              </a:solidFill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2400"/>
              <a:buChar char="●"/>
            </a:pPr>
            <a:r>
              <a:rPr lang="en-GB" sz="2400">
                <a:solidFill>
                  <a:srgbClr val="FF9900"/>
                </a:solidFill>
              </a:rPr>
              <a:t>What can these narratives tell us about the work that practitioners do with prisoners?</a:t>
            </a:r>
            <a:endParaRPr sz="2400">
              <a:solidFill>
                <a:srgbClr val="FF9900"/>
              </a:solidFill>
            </a:endParaRPr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40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/>
              <a:t>Methodology</a:t>
            </a:r>
            <a:endParaRPr sz="2820"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Char char="●"/>
            </a:pPr>
            <a:r>
              <a:rPr lang="en-GB" sz="2400">
                <a:solidFill>
                  <a:srgbClr val="FF9900"/>
                </a:solidFill>
              </a:rPr>
              <a:t>Taking story seriously on its own narrative terms</a:t>
            </a:r>
            <a:endParaRPr sz="2400">
              <a:solidFill>
                <a:srgbClr val="FF9900"/>
              </a:solidFill>
            </a:endParaRPr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00">
              <a:solidFill>
                <a:srgbClr val="FF9900"/>
              </a:solidFill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2400"/>
              <a:buChar char="●"/>
            </a:pPr>
            <a:r>
              <a:rPr lang="en-GB" sz="2400">
                <a:solidFill>
                  <a:srgbClr val="FF9900"/>
                </a:solidFill>
              </a:rPr>
              <a:t>Moving away from oral narratives to deliberately crafted written stories</a:t>
            </a:r>
            <a:endParaRPr sz="2400">
              <a:solidFill>
                <a:srgbClr val="FF9900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00">
              <a:solidFill>
                <a:srgbClr val="FF9900"/>
              </a:solidFill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2400"/>
              <a:buChar char="●"/>
            </a:pPr>
            <a:r>
              <a:rPr lang="en-GB" sz="2400">
                <a:solidFill>
                  <a:srgbClr val="FF9900"/>
                </a:solidFill>
              </a:rPr>
              <a:t>Less researcher interpretation more authentic practitioner voice</a:t>
            </a:r>
            <a:endParaRPr sz="2400">
              <a:solidFill>
                <a:srgbClr val="FF9900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00">
              <a:solidFill>
                <a:srgbClr val="FF9900"/>
              </a:solidFill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2400"/>
              <a:buChar char="●"/>
            </a:pPr>
            <a:r>
              <a:rPr lang="en-GB" sz="2400">
                <a:solidFill>
                  <a:srgbClr val="FF9900"/>
                </a:solidFill>
              </a:rPr>
              <a:t>‘a constitutive view of narrative’’ (Presser, 2009: 184)</a:t>
            </a:r>
            <a:endParaRPr sz="2400">
              <a:solidFill>
                <a:srgbClr val="FF9900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40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/>
              <a:t>Data Collection Method: Eight-Frame Storyboard</a:t>
            </a:r>
            <a:endParaRPr sz="2820"/>
          </a:p>
        </p:txBody>
      </p:sp>
      <p:pic>
        <p:nvPicPr>
          <p:cNvPr id="98" name="Google Shape;9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375" y="1252550"/>
            <a:ext cx="4798760" cy="33970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0"/>
          <p:cNvSpPr txBox="1"/>
          <p:nvPr/>
        </p:nvSpPr>
        <p:spPr>
          <a:xfrm>
            <a:off x="5852525" y="1286575"/>
            <a:ext cx="2884800" cy="32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Char char="●"/>
            </a:pPr>
            <a:r>
              <a:rPr lang="en-GB" sz="1800">
                <a:solidFill>
                  <a:srgbClr val="FF9900"/>
                </a:solidFill>
              </a:rPr>
              <a:t>19 creative writing practitioners with at least one year’s experience in prison</a:t>
            </a:r>
            <a:endParaRPr sz="1800">
              <a:solidFill>
                <a:srgbClr val="FF99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99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Char char="●"/>
            </a:pPr>
            <a:r>
              <a:rPr lang="en-GB" sz="1800">
                <a:solidFill>
                  <a:srgbClr val="FF9900"/>
                </a:solidFill>
              </a:rPr>
              <a:t>Participation  in one of two creative writing workshops (9 or 10 members in each group) </a:t>
            </a:r>
            <a:endParaRPr sz="180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/>
              <a:t>Methods of Analysis</a:t>
            </a:r>
            <a:endParaRPr sz="2820"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Char char="●"/>
            </a:pPr>
            <a:r>
              <a:rPr lang="en-GB" sz="2400">
                <a:solidFill>
                  <a:srgbClr val="FF9900"/>
                </a:solidFill>
              </a:rPr>
              <a:t>Narratology (Bal, 2009)</a:t>
            </a:r>
            <a:endParaRPr sz="2400">
              <a:solidFill>
                <a:srgbClr val="FF99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9900"/>
                </a:solidFill>
              </a:rPr>
              <a:t>	</a:t>
            </a:r>
            <a:r>
              <a:rPr lang="en-GB" sz="2400">
                <a:solidFill>
                  <a:srgbClr val="FFFFFF"/>
                </a:solidFill>
              </a:rPr>
              <a:t>Identify the fabula - the bare bones of the narrative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rgbClr val="FF9900"/>
              </a:solidFill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2400"/>
              <a:buChar char="●"/>
            </a:pPr>
            <a:r>
              <a:rPr lang="en-GB" sz="2400">
                <a:solidFill>
                  <a:srgbClr val="FF9900"/>
                </a:solidFill>
              </a:rPr>
              <a:t>Actantial Analysis (Greimas, 1966; Herbert, 2011)</a:t>
            </a:r>
            <a:endParaRPr sz="2400">
              <a:solidFill>
                <a:srgbClr val="FF9900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400">
                <a:solidFill>
                  <a:srgbClr val="FFFFFF"/>
                </a:solidFill>
              </a:rPr>
              <a:t>Identify key narrative functions - including motivation and goal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939</Words>
  <Application>Microsoft Office PowerPoint</Application>
  <PresentationFormat>On-screen Show (16:9)</PresentationFormat>
  <Paragraphs>125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Simple Dark</vt:lpstr>
      <vt:lpstr>Stories from the Inside: The narratives  of creative writing practitioners in prisons     </vt:lpstr>
      <vt:lpstr>Desistance and the Arts</vt:lpstr>
      <vt:lpstr>Relational Dimensions of Arts Interventions </vt:lpstr>
      <vt:lpstr>Practitioner/Prisoner Relationship</vt:lpstr>
      <vt:lpstr>The ‘real’ stories of practitioners</vt:lpstr>
      <vt:lpstr>Research Questions</vt:lpstr>
      <vt:lpstr>Methodology</vt:lpstr>
      <vt:lpstr>Data Collection Method: Eight-Frame Storyboard</vt:lpstr>
      <vt:lpstr>Methods of Analysis</vt:lpstr>
      <vt:lpstr>6 Types of Alterity</vt:lpstr>
      <vt:lpstr>Actantial Analysis (Greimas, 1966)</vt:lpstr>
      <vt:lpstr>Practitioners’ Ambitions</vt:lpstr>
      <vt:lpstr>Three Types of Narrative</vt:lpstr>
      <vt:lpstr>Practitioners’ Significant Stories</vt:lpstr>
      <vt:lpstr>Shared Stories of Outsiders</vt:lpstr>
      <vt:lpstr>Future Stories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Stories from the Inside: The narratives  of creative writing practitioners in prisons     </dc:title>
  <dc:creator>Staff</dc:creator>
  <cp:lastModifiedBy>Ella Simpson</cp:lastModifiedBy>
  <cp:revision>1</cp:revision>
  <dcterms:modified xsi:type="dcterms:W3CDTF">2023-05-07T22:39:56Z</dcterms:modified>
</cp:coreProperties>
</file>